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6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7945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영호" initials="김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6182" autoAdjust="0"/>
    <p:restoredTop sz="86556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326" y="126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963F3D-2EF4-4D49-839B-5F1378A67BFD}" type="datetime1">
              <a:rPr lang="ko-KR" altLang="en-US"/>
              <a:pPr lvl="0">
                <a:defRPr/>
              </a:pPr>
              <a:t>2023-03-21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FB3BCD-1257-4E0B-A3CE-1945CA8C9A5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E27482-4C1B-4C7F-91D8-FBC4C690AB75}" type="datetime1">
              <a:rPr lang="ko-KR" altLang="en-US"/>
              <a:pPr lvl="0">
                <a:defRPr/>
              </a:pPr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B4A9A3-B107-4469-B41C-1BD4FAA7F7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EBB4A9A3-B107-4469-B41C-1BD4FAA7F7F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2"/>
            <a:ext cx="103632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4"/>
            <a:ext cx="26289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7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제목 및 내용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제목 및 내용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>
              <a:defRPr/>
            </a:pPr>
            <a:r>
              <a:rPr lang="en-US" altLang="ko-KR"/>
              <a:t>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1606582"/>
            <a:ext cx="10515600" cy="4570380"/>
          </a:xfrm>
        </p:spPr>
        <p:txBody>
          <a:bodyPr/>
          <a:lstStyle>
            <a:lvl1pPr>
              <a:lnSpc>
                <a:spcPct val="120000"/>
              </a:lnSpc>
              <a:spcAft>
                <a:spcPts val="900"/>
              </a:spcAft>
              <a:defRPr/>
            </a:lvl1pPr>
            <a:lvl2pPr>
              <a:lnSpc>
                <a:spcPct val="120000"/>
              </a:lnSpc>
              <a:spcAft>
                <a:spcPts val="900"/>
              </a:spcAft>
              <a:defRPr/>
            </a:lvl2pPr>
            <a:lvl3pPr>
              <a:lnSpc>
                <a:spcPct val="120000"/>
              </a:lnSpc>
              <a:defRPr baseline="0"/>
            </a:lvl3pPr>
            <a:lvl4pPr>
              <a:lnSpc>
                <a:spcPct val="120000"/>
              </a:lnSpc>
              <a:defRPr baseline="0"/>
            </a:lvl4pPr>
            <a:lvl5pPr>
              <a:lnSpc>
                <a:spcPct val="120000"/>
              </a:lnSpc>
              <a:defRPr baseline="0"/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Text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Text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Text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Text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D8D2C9-F5A5-4A0D-B920-B2EB7C68C6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37064" y="936125"/>
            <a:ext cx="10361342" cy="636586"/>
          </a:xfrm>
        </p:spPr>
        <p:txBody>
          <a:bodyPr/>
          <a:lstStyle>
            <a:lvl1pPr marL="0" indent="0">
              <a:buNone/>
              <a:defRPr baseline="0">
                <a:solidFill>
                  <a:srgbClr val="92d050"/>
                </a:solidFill>
                <a:latin typeface="Helvetica 45 Light"/>
              </a:defRPr>
            </a:lvl1pPr>
          </a:lstStyle>
          <a:p>
            <a:pPr lvl="0">
              <a:defRPr/>
            </a:pPr>
            <a:r>
              <a:rPr lang="en-US" altLang="ko-KR"/>
              <a:t>SubTitle Style</a:t>
            </a:r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819473" y="998114"/>
            <a:ext cx="288861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>
                <a:solidFill>
                  <a:srgbClr val="92d050"/>
                </a:solidFill>
                <a:latin typeface="Helvetica 65 Medium"/>
              </a:rPr>
              <a:t>^</a:t>
            </a:r>
            <a:endParaRPr lang="ko-KR" altLang="en-US" sz="1350">
              <a:solidFill>
                <a:srgbClr val="92d050"/>
              </a:solidFill>
              <a:latin typeface="Helvetica 6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제목 및 내용" preserve="1" userDrawn="1">
  <p:cSld name="2_제목 및 내용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6" y="1456974"/>
            <a:ext cx="10805932" cy="4719988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1pPr>
            <a:lvl2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2pPr>
            <a:lvl3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3pPr>
            <a:lvl4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4pPr>
            <a:lvl5pPr>
              <a:lnSpc>
                <a:spcPct val="125000"/>
              </a:lnSpc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defRPr>
            </a:lvl5pPr>
          </a:lstStyle>
          <a:p>
            <a:pPr lvl="0">
              <a:defRPr/>
            </a:pPr>
            <a:r>
              <a:rPr lang="en-US" altLang="ko-KR"/>
              <a:t>Master Text Style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620721"/>
            <a:ext cx="691200" cy="219525"/>
          </a:xfrm>
        </p:spPr>
        <p:txBody>
          <a:bodyPr/>
          <a:lstStyle>
            <a:lvl1pPr algn="l">
              <a:defRPr sz="1100">
                <a:solidFill>
                  <a:schemeClr val="dk1"/>
                </a:solidFill>
                <a:latin typeface="Segoe UI Semibold"/>
                <a:cs typeface="Segoe UI Semibold"/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 b="0">
                <a:solidFill>
                  <a:schemeClr val="dk1"/>
                </a:solidFill>
                <a:latin typeface="Segoe UI Semibold"/>
                <a:ea typeface="+mn-ea"/>
                <a:cs typeface="Segoe UI Semibold"/>
              </a:rPr>
              <a:t>Lecture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|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Computer</a:t>
            </a:r>
            <a:r>
              <a:rPr lang="ko-KR" altLang="en-US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Science</a:t>
            </a:r>
            <a:r>
              <a:rPr lang="en-US" altLang="ko-KR" sz="1100" b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,</a:t>
            </a:r>
            <a:r>
              <a:rPr lang="en-US" altLang="ko-KR" sz="1100" b="0" baseline="0">
                <a:solidFill>
                  <a:schemeClr val="dk1"/>
                </a:solidFill>
                <a:latin typeface="Segoe UI Light"/>
                <a:ea typeface="+mn-ea"/>
                <a:cs typeface="Segoe UI Light"/>
              </a:rPr>
              <a:t> R.O.K. Air Force Academy</a:t>
            </a:r>
            <a:endParaRPr lang="en-US" altLang="ko-KR" sz="1100" b="0" baseline="0">
              <a:solidFill>
                <a:schemeClr val="dk1"/>
              </a:solidFill>
              <a:latin typeface="Segoe UI Light"/>
              <a:ea typeface="+mn-ea"/>
              <a:cs typeface="Segoe UI Ligh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95325"/>
            <a:ext cx="10794130" cy="304800"/>
          </a:xfrm>
        </p:spPr>
        <p:txBody>
          <a:bodyPr wrap="square" lIns="0" tIns="0" rIns="0" bIns="0" anchor="ctr" anchorCtr="0">
            <a:spAutoFit/>
          </a:bodyPr>
          <a:lstStyle>
            <a:lvl1pPr marL="0" indent="65127">
              <a:buNone/>
              <a:defRPr xmlns:mc="http://schemas.openxmlformats.org/markup-compatibility/2006" xmlns:hp="http://schemas.haansoft.com/office/presentation/8.0" kumimoji="0" sz="28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5" name="직선 연결선 11"/>
          <p:cNvCxnSpPr/>
          <p:nvPr userDrawn="1"/>
        </p:nvCxnSpPr>
        <p:spPr>
          <a:xfrm>
            <a:off x="669148" y="1119661"/>
            <a:ext cx="10705338" cy="0"/>
          </a:xfrm>
          <a:prstGeom prst="line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"/>
          <p:cNvCxnSpPr/>
          <p:nvPr userDrawn="1"/>
        </p:nvCxnSpPr>
        <p:spPr>
          <a:xfrm>
            <a:off x="628865" y="1123516"/>
            <a:ext cx="1073729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2002631"/>
            <a:ext cx="10515600" cy="2852736"/>
          </a:xfrm>
        </p:spPr>
        <p:txBody>
          <a:bodyPr anchor="ctr" anchorCtr="0"/>
          <a:lstStyle>
            <a:lvl1pPr algn="ctr">
              <a:defRPr xmlns:mc="http://schemas.openxmlformats.org/markup-compatibility/2006" xmlns:hp="http://schemas.haansoft.com/office/presentation/8.0" kumimoji="0" sz="3200" b="0" i="0" u="none" strike="noStrike" cap="none" normalizeH="0" baseline="0" mc:Ignorable="hp" hp:hslEmbossed="0">
                <a:solidFill>
                  <a:schemeClr val="dk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0"/>
          </p:nvPr>
        </p:nvSpPr>
        <p:spPr>
          <a:xfrm>
            <a:off x="0" y="6620721"/>
            <a:ext cx="691200" cy="219525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  <p:sp>
        <p:nvSpPr>
          <p:cNvPr id="12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08FFF47-F7C8-4417-B66B-1876CACD7C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1747156"/>
            <a:ext cx="10363200" cy="3363686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23-1</a:t>
            </a:r>
            <a:r>
              <a:rPr lang="ko-KR" altLang="en-US" sz="1900">
                <a:solidFill>
                  <a:schemeClr val="accent5"/>
                </a:solidFill>
                <a:latin typeface="Segoe UI Semibold"/>
                <a:ea typeface="+mn-ea"/>
                <a:cs typeface="Segoe UI Semibold"/>
              </a:rPr>
              <a:t>학기 임베디드시스템응용</a:t>
            </a:r>
            <a:br>
              <a:rPr lang="ko-KR" altLang="en-US" sz="3900">
                <a:solidFill>
                  <a:schemeClr val="accent2"/>
                </a:solidFill>
              </a:rPr>
            </a:br>
            <a:r>
              <a:rPr lang="ko-KR" altLang="en-US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  <a:t>임베디드시스템 및 라즈베리파이 응용 기초</a:t>
            </a:r>
            <a:br>
              <a:rPr lang="en-US" altLang="ko-KR" sz="3100">
                <a:solidFill>
                  <a:schemeClr val="bg2">
                    <a:lumMod val="25000"/>
                  </a:schemeClr>
                </a:solidFill>
                <a:latin typeface="Segoe UI Semilight"/>
                <a:ea typeface="+mj-ea"/>
                <a:cs typeface="Segoe UI Semilight"/>
              </a:rPr>
            </a:br>
            <a:endParaRPr lang="en-US" altLang="ko-KR" sz="3100">
              <a:solidFill>
                <a:schemeClr val="bg2">
                  <a:lumMod val="25000"/>
                </a:schemeClr>
              </a:solidFill>
              <a:latin typeface="Segoe UI Semilight"/>
              <a:ea typeface="+mj-ea"/>
              <a:cs typeface="Segoe UI Semilight"/>
            </a:endParaRPr>
          </a:p>
        </p:txBody>
      </p:sp>
      <p:sp>
        <p:nvSpPr>
          <p:cNvPr id="6" name="직사각형 10"/>
          <p:cNvSpPr/>
          <p:nvPr userDrawn="1"/>
        </p:nvSpPr>
        <p:spPr>
          <a:xfrm>
            <a:off x="0" y="6585993"/>
            <a:ext cx="12192000" cy="272006"/>
          </a:xfrm>
          <a:prstGeom prst="rect">
            <a:avLst/>
          </a:prstGeom>
          <a:solidFill>
            <a:srgbClr val="cfe2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f5597"/>
              </a:solidFill>
              <a:latin typeface="Segoe UI Light"/>
              <a:ea typeface="맑은 고딕"/>
              <a:cs typeface="Segoe UI Light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691197" y="6585988"/>
            <a:ext cx="11500803" cy="2605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t>Lecture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| Computer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Segoe UI Light"/>
                <a:ea typeface="맑은 고딕"/>
                <a:cs typeface="Segoe UI Light"/>
              </a:rPr>
              <a:t>Science, R.O.K. Air Force Academy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Segoe UI Light"/>
              <a:ea typeface="맑은 고딕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주요 차이점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아두이노는 외부 프로그램을 이용하여 순수하게 외부기기를 직접 제어 </a:t>
            </a:r>
            <a:r>
              <a:rPr lang="en-US" altLang="ko-KR"/>
              <a:t>(MPU)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라즈베리파이는 설치된 </a:t>
            </a:r>
            <a:r>
              <a:rPr lang="en-US" altLang="ko-KR"/>
              <a:t>OS</a:t>
            </a:r>
            <a:r>
              <a:rPr lang="ko-KR" altLang="en-US"/>
              <a:t> 내에서 직접 프로그래밍 하여 외부기기를 제어 </a:t>
            </a:r>
            <a:r>
              <a:rPr lang="en-US" altLang="ko-KR"/>
              <a:t>(MCU)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아두이노 </a:t>
            </a:r>
            <a:r>
              <a:rPr lang="en-US" altLang="ko-KR"/>
              <a:t>vs </a:t>
            </a:r>
            <a:r>
              <a:rPr lang="ko-KR" altLang="en-US"/>
              <a:t>라즈베리파이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13" y="3356992"/>
            <a:ext cx="2281283" cy="2344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7757" y="3372941"/>
            <a:ext cx="2281283" cy="23125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4296" y="5665047"/>
            <a:ext cx="2135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마이크로컨트롤러</a:t>
            </a:r>
            <a:r>
              <a:rPr lang="en-US" altLang="ko-KR" sz="1400"/>
              <a:t>(MCU)</a:t>
            </a:r>
            <a:endParaRPr lang="ko-KR" altLang="en-US" sz="1400"/>
          </a:p>
        </p:txBody>
      </p:sp>
      <p:sp>
        <p:nvSpPr>
          <p:cNvPr id="8" name="직사각형 7"/>
          <p:cNvSpPr/>
          <p:nvPr/>
        </p:nvSpPr>
        <p:spPr>
          <a:xfrm>
            <a:off x="3977054" y="5665047"/>
            <a:ext cx="2117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마이크로프로세서</a:t>
            </a:r>
            <a:r>
              <a:rPr lang="en-US" altLang="ko-KR" sz="1400"/>
              <a:t>(MPU)</a:t>
            </a:r>
            <a:endParaRPr lang="ko-KR" altLang="en-US" sz="1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9300" y="3431512"/>
            <a:ext cx="4435292" cy="2269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아두이노 </a:t>
            </a:r>
            <a:r>
              <a:rPr lang="en-US" altLang="ko-KR"/>
              <a:t>vs </a:t>
            </a:r>
            <a:r>
              <a:rPr lang="ko-KR" altLang="en-US"/>
              <a:t>라즈베리파이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19436" y="1484785"/>
          <a:ext cx="10153128" cy="439248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84376"/>
                <a:gridCol w="3384376"/>
                <a:gridCol w="3384376"/>
              </a:tblGrid>
              <a:tr h="55093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Arduino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Uno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R3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Raspberry Pi 2B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Processor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AVR ATMEGA328p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Broadcom BCM-2836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Clock Speed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 MHz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900 MHz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Register Width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8-bit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32-bit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RAM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2KB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1GB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GPIO Pins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I/O Current MAX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40mA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5-10mA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Power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7-12V 175mW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5V 600mW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Operating System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Linux &amp; Others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268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Language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C/C++, Java, Python, Ruby, etc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프로젝트의 본질에 따라 두 제품을 비교하여 사용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센서</a:t>
            </a:r>
            <a:r>
              <a:rPr lang="en-US" altLang="ko-KR"/>
              <a:t>, LCD, </a:t>
            </a:r>
            <a:r>
              <a:rPr lang="ko-KR" altLang="en-US"/>
              <a:t>모터와 같은 외부기기의 제어는 아두이노를 사용하는 것이 적합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비디오</a:t>
            </a:r>
            <a:r>
              <a:rPr lang="en-US" altLang="ko-KR"/>
              <a:t>, </a:t>
            </a:r>
            <a:r>
              <a:rPr lang="ko-KR" altLang="en-US"/>
              <a:t>카메라</a:t>
            </a:r>
            <a:r>
              <a:rPr lang="en-US" altLang="ko-KR"/>
              <a:t>, </a:t>
            </a:r>
            <a:r>
              <a:rPr lang="ko-KR" altLang="en-US"/>
              <a:t>복잡한 수치계산 등 그래픽 처리에는 라즈베리파이가 적합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외부기기 제어가 핵심</a:t>
            </a:r>
            <a:r>
              <a:rPr lang="en-US" altLang="ko-KR"/>
              <a:t>:</a:t>
            </a:r>
            <a:r>
              <a:rPr lang="ko-KR" altLang="en-US"/>
              <a:t> 아두이노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데이터 처리가 핵심</a:t>
            </a:r>
            <a:r>
              <a:rPr lang="en-US" altLang="ko-KR"/>
              <a:t>:</a:t>
            </a:r>
            <a:r>
              <a:rPr lang="ko-KR" altLang="en-US"/>
              <a:t> 라즈베리파이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아두이노 </a:t>
            </a:r>
            <a:r>
              <a:rPr lang="en-US" altLang="ko-KR"/>
              <a:t>vs </a:t>
            </a:r>
            <a:r>
              <a:rPr lang="ko-KR" altLang="en-US"/>
              <a:t>라즈베리파이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라즈베리파이 응용 예시</a:t>
            </a: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1472951" y="4921423"/>
            <a:ext cx="17608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라즈베리파이 </a:t>
            </a:r>
            <a:r>
              <a:rPr lang="en-US" altLang="ko-KR" sz="1400"/>
              <a:t>CCTV</a:t>
            </a:r>
            <a:endParaRPr lang="ko-KR" altLang="en-US" sz="1400"/>
          </a:p>
        </p:txBody>
      </p:sp>
      <p:pic>
        <p:nvPicPr>
          <p:cNvPr id="6" name="Picture 2" descr="라즈베리파이를 IP 카메라로... #1 MotionEye : 네이버 블로그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4404" y="2393446"/>
            <a:ext cx="3165364" cy="2376264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824" y="2393447"/>
            <a:ext cx="3165363" cy="2376264"/>
          </a:xfrm>
          <a:prstGeom prst="rect">
            <a:avLst/>
          </a:prstGeom>
        </p:spPr>
      </p:pic>
      <p:sp>
        <p:nvSpPr>
          <p:cNvPr id="8" name="직사각형 9"/>
          <p:cNvSpPr/>
          <p:nvPr/>
        </p:nvSpPr>
        <p:spPr>
          <a:xfrm>
            <a:off x="5064520" y="4917571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라즈베리파이 스피커</a:t>
            </a:r>
            <a:endParaRPr lang="ko-KR" altLang="en-US" sz="1400"/>
          </a:p>
        </p:txBody>
      </p:sp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332" y="2405241"/>
            <a:ext cx="3050268" cy="2364470"/>
          </a:xfrm>
          <a:prstGeom prst="rect">
            <a:avLst/>
          </a:prstGeom>
        </p:spPr>
      </p:pic>
      <p:sp>
        <p:nvSpPr>
          <p:cNvPr id="10" name="직사각형 11"/>
          <p:cNvSpPr/>
          <p:nvPr/>
        </p:nvSpPr>
        <p:spPr>
          <a:xfrm>
            <a:off x="8772660" y="4905775"/>
            <a:ext cx="2222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라즈베리파이 스마트미러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카메라 모듈을 활용하여 스마트 카메라</a:t>
            </a:r>
            <a:r>
              <a:rPr lang="en-US" altLang="ko-KR"/>
              <a:t>, CCTV</a:t>
            </a:r>
            <a:r>
              <a:rPr lang="ko-KR" altLang="en-US"/>
              <a:t>등 제작 가능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스마트 카메라</a:t>
            </a:r>
            <a:r>
              <a:rPr lang="en-US" altLang="ko-KR"/>
              <a:t>: </a:t>
            </a:r>
            <a:r>
              <a:rPr lang="ko-KR" altLang="en-US"/>
              <a:t>얼굴을 인식하여 누구인지 분류하는 프로그램 제작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CCTV : Object detection</a:t>
            </a:r>
            <a:r>
              <a:rPr lang="ko-KR" altLang="en-US"/>
              <a:t>을 통해 움직이는 물체를 인식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카메라 모듈 제작 시 스트리밍 서버를 제작하여 실시간으로 연동할 수도 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라즈베리파이를 활용한 이미지 처리 예시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Face Detection and Data Gathering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Train the Recognizer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Face Recognition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이미지 인식 절차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2987" y="2145466"/>
            <a:ext cx="6835376" cy="4024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Face detection</a:t>
            </a:r>
            <a:r>
              <a:rPr lang="ko-KR" altLang="en-US"/>
              <a:t>을 응용한 모듈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오픈소스 모듈을 활용하여 얼굴 인식은 </a:t>
            </a:r>
            <a:br>
              <a:rPr lang="en-US" altLang="ko-KR"/>
            </a:br>
            <a:r>
              <a:rPr lang="ko-KR" altLang="en-US"/>
              <a:t>물론 </a:t>
            </a:r>
            <a:r>
              <a:rPr lang="en-US" altLang="ko-KR"/>
              <a:t>Smile, Eye</a:t>
            </a:r>
            <a:r>
              <a:rPr lang="ko-KR" altLang="en-US"/>
              <a:t>도 인식 가능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Smile &amp; Eye Detection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20462"/>
            <a:ext cx="5374954" cy="4063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ko-KR"/>
              <a:t>라즈베리파이 4 스타트키트</a:t>
            </a:r>
            <a:endParaRPr lang="ko-KR" altLang="ko-KR"/>
          </a:p>
          <a:p>
            <a:pPr lvl="1">
              <a:defRPr/>
            </a:pPr>
            <a:r>
              <a:rPr lang="ko-KR" altLang="ko-KR"/>
              <a:t>카드리더기 등 8종 악세사리</a:t>
            </a:r>
            <a:endParaRPr lang="ko-KR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라즈베리파이 </a:t>
            </a:r>
            <a:r>
              <a:rPr lang="en-US" altLang="ko-KR"/>
              <a:t>400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ko-KR"/>
              <a:t>라즈베리파이 고급키트</a:t>
            </a:r>
            <a:endParaRPr lang="ko-KR" altLang="ko-KR"/>
          </a:p>
          <a:p>
            <a:pPr lvl="1">
              <a:defRPr/>
            </a:pPr>
            <a:r>
              <a:rPr lang="ko-KR" altLang="ko-KR"/>
              <a:t>NFC, RFID, 블루투스, 각종 센서모듈 등 40종 포함 키트</a:t>
            </a:r>
            <a:endParaRPr lang="ko-KR" altLang="ko-KR"/>
          </a:p>
          <a:p>
            <a:pPr>
              <a:defRPr/>
            </a:pPr>
            <a:endParaRPr lang="ko-KR" altLang="ko-KR"/>
          </a:p>
          <a:p>
            <a:pPr>
              <a:defRPr/>
            </a:pPr>
            <a:r>
              <a:rPr lang="ko-KR" altLang="en-US"/>
              <a:t>기타 모듈</a:t>
            </a:r>
            <a:endParaRPr lang="ko-KR" altLang="en-US"/>
          </a:p>
          <a:p>
            <a:pPr lvl="1">
              <a:defRPr/>
            </a:pPr>
            <a:r>
              <a:rPr lang="ko-KR" altLang="ko-KR"/>
              <a:t>라즈베리파이 카메라 모듈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USB </a:t>
            </a:r>
            <a:r>
              <a:rPr lang="ko-KR" altLang="en-US"/>
              <a:t>마이크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실습장비 소개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87131" y="1411515"/>
            <a:ext cx="2152854" cy="237626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9806" y="4114110"/>
            <a:ext cx="3240360" cy="2031521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5723" y="1691472"/>
            <a:ext cx="2743200" cy="1904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Thanks</a:t>
            </a:r>
            <a:endParaRPr lang="en-US" altLang="ko-KR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B08FFF47-F7C8-4417-B66B-1876CACD7C6F}" type="slidenum">
              <a:rPr kumimoji="0" lang="en-US" altLang="en-US" sz="1100" b="0" i="0" u="none" strike="noStrike" kern="1200" cap="none" spc="0" normalizeH="0" baseline="0">
                <a:solidFill>
                  <a:srgbClr val="000000"/>
                </a:solidFill>
                <a:latin typeface="Segoe UI Semibold"/>
                <a:ea typeface="맑은 고딕"/>
                <a:cs typeface="Segoe UI Semibold"/>
              </a:rPr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kumimoji="0" lang="en-US" altLang="en-US" sz="1100" b="0" i="0" u="none" strike="noStrike" kern="1200" cap="none" spc="0" normalizeH="0" baseline="0">
              <a:solidFill>
                <a:srgbClr val="000000"/>
              </a:solidFill>
              <a:latin typeface="Segoe UI Semibold"/>
              <a:ea typeface="맑은 고딕"/>
              <a:cs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</a:rPr>
              <a:t>컴퓨터 </a:t>
            </a:r>
            <a:r>
              <a:rPr lang="ko-KR" altLang="en-US" b="1">
                <a:solidFill>
                  <a:srgbClr val="000000"/>
                </a:solidFill>
              </a:rPr>
              <a:t>하드웨어</a:t>
            </a:r>
            <a:r>
              <a:rPr lang="ko-KR" altLang="en-US">
                <a:solidFill>
                  <a:srgbClr val="000000"/>
                </a:solidFill>
              </a:rPr>
              <a:t>와 </a:t>
            </a:r>
            <a:r>
              <a:rPr lang="ko-KR" altLang="en-US" b="1">
                <a:solidFill>
                  <a:srgbClr val="000000"/>
                </a:solidFill>
              </a:rPr>
              <a:t>소프트웨어</a:t>
            </a:r>
            <a:r>
              <a:rPr lang="ko-KR" altLang="en-US">
                <a:solidFill>
                  <a:srgbClr val="000000"/>
                </a:solidFill>
              </a:rPr>
              <a:t>가 조합되어 </a:t>
            </a:r>
            <a:r>
              <a:rPr lang="ko-KR" altLang="en-US" b="1">
                <a:solidFill>
                  <a:srgbClr val="000000"/>
                </a:solidFill>
              </a:rPr>
              <a:t>특정한 목적</a:t>
            </a:r>
            <a:r>
              <a:rPr lang="ko-KR" altLang="en-US">
                <a:solidFill>
                  <a:srgbClr val="000000"/>
                </a:solidFill>
              </a:rPr>
              <a:t>을 수행하는 시스템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임베디드 시스템의 정의</a:t>
            </a:r>
            <a:endParaRPr lang="ko-KR" altLang="en-US"/>
          </a:p>
        </p:txBody>
      </p:sp>
      <p:grpSp>
        <p:nvGrpSpPr>
          <p:cNvPr id="9" name="그룹 4"/>
          <p:cNvGrpSpPr/>
          <p:nvPr/>
        </p:nvGrpSpPr>
        <p:grpSpPr>
          <a:xfrm rot="0">
            <a:off x="710776" y="3284984"/>
            <a:ext cx="2664296" cy="1872208"/>
            <a:chOff x="695400" y="3685035"/>
            <a:chExt cx="2664296" cy="187220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95400" y="3685035"/>
              <a:ext cx="2664296" cy="1872208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하드웨어</a:t>
              </a: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모서리가 둥근 직사각형 11"/>
            <p:cNvSpPr/>
            <p:nvPr/>
          </p:nvSpPr>
          <p:spPr>
            <a:xfrm>
              <a:off x="839416" y="4261099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>
                  <a:solidFill>
                    <a:schemeClr val="lt1"/>
                  </a:solidFill>
                </a:rPr>
                <a:t>프로세서</a:t>
              </a:r>
              <a:endParaRPr lang="ko-KR" altLang="en-US" sz="1700">
                <a:solidFill>
                  <a:schemeClr val="lt1"/>
                </a:solidFill>
              </a:endParaRPr>
            </a:p>
          </p:txBody>
        </p:sp>
        <p:sp>
          <p:nvSpPr>
            <p:cNvPr id="12" name="모서리가 둥근 직사각형 12"/>
            <p:cNvSpPr/>
            <p:nvPr/>
          </p:nvSpPr>
          <p:spPr>
            <a:xfrm>
              <a:off x="839416" y="4674097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메모리</a:t>
              </a:r>
              <a:endParaRPr lang="ko-KR" altLang="en-US" sz="1700"/>
            </a:p>
          </p:txBody>
        </p:sp>
        <p:sp>
          <p:nvSpPr>
            <p:cNvPr id="13" name="모서리가 둥근 직사각형 13"/>
            <p:cNvSpPr/>
            <p:nvPr/>
          </p:nvSpPr>
          <p:spPr>
            <a:xfrm>
              <a:off x="839416" y="5087095"/>
              <a:ext cx="2376264" cy="360040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/>
                <a:t>입출력장치</a:t>
              </a:r>
              <a:endParaRPr lang="ko-KR" altLang="en-US" sz="1700"/>
            </a:p>
          </p:txBody>
        </p:sp>
      </p:grpSp>
      <p:grpSp>
        <p:nvGrpSpPr>
          <p:cNvPr id="14" name="그룹 5"/>
          <p:cNvGrpSpPr/>
          <p:nvPr/>
        </p:nvGrpSpPr>
        <p:grpSpPr>
          <a:xfrm rot="0">
            <a:off x="4671216" y="3284984"/>
            <a:ext cx="2664296" cy="1872208"/>
            <a:chOff x="4655840" y="3685035"/>
            <a:chExt cx="2664296" cy="1872208"/>
          </a:xfrm>
        </p:grpSpPr>
        <p:sp>
          <p:nvSpPr>
            <p:cNvPr id="15" name="모서리가 둥근 직사각형 10"/>
            <p:cNvSpPr/>
            <p:nvPr/>
          </p:nvSpPr>
          <p:spPr>
            <a:xfrm>
              <a:off x="4655840" y="3685035"/>
              <a:ext cx="2664296" cy="1872208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2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</a:rPr>
                <a:t>소프트웨어</a:t>
              </a:r>
              <a:endParaRPr kumimoji="0" lang="ko-KR" altLang="en-US" sz="1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99855" y="4261099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운영체제</a:t>
              </a:r>
              <a:endParaRPr kumimoji="0" lang="ko-KR" altLang="en-US" sz="1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" name="모서리가 둥근 직사각형 19"/>
            <p:cNvSpPr/>
            <p:nvPr/>
          </p:nvSpPr>
          <p:spPr>
            <a:xfrm>
              <a:off x="4799855" y="4674097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시스템 소프트웨어</a:t>
              </a:r>
              <a:endParaRPr kumimoji="0" lang="ko-KR" altLang="en-US" sz="1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" name="모서리가 둥근 직사각형 22"/>
            <p:cNvSpPr/>
            <p:nvPr/>
          </p:nvSpPr>
          <p:spPr>
            <a:xfrm>
              <a:off x="4799855" y="5087095"/>
              <a:ext cx="2376264" cy="360040"/>
            </a:xfrm>
            <a:prstGeom prst="roundRect">
              <a:avLst>
                <a:gd name="adj" fmla="val 16667"/>
              </a:avLst>
            </a:prstGeom>
            <a:ln>
              <a:headEnd w="med" len="med"/>
              <a:tailEnd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응용 소프트웨어</a:t>
              </a:r>
              <a:endParaRPr kumimoji="0" lang="ko-KR" altLang="en-US" sz="17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9" name="덧셈 기호 23"/>
          <p:cNvSpPr/>
          <p:nvPr/>
        </p:nvSpPr>
        <p:spPr>
          <a:xfrm>
            <a:off x="3375072" y="3717032"/>
            <a:ext cx="1224153" cy="1224153"/>
          </a:xfrm>
          <a:prstGeom prst="mathPlus">
            <a:avLst>
              <a:gd name="adj1" fmla="val 147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등호 1"/>
          <p:cNvSpPr/>
          <p:nvPr/>
        </p:nvSpPr>
        <p:spPr>
          <a:xfrm>
            <a:off x="7407520" y="3901806"/>
            <a:ext cx="1243774" cy="815155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4"/>
          <p:cNvSpPr/>
          <p:nvPr/>
        </p:nvSpPr>
        <p:spPr>
          <a:xfrm>
            <a:off x="8816928" y="3284984"/>
            <a:ext cx="2664296" cy="1872208"/>
          </a:xfrm>
          <a:prstGeom prst="roundRect">
            <a:avLst>
              <a:gd name="adj" fmla="val 16667"/>
            </a:avLst>
          </a:prstGeom>
          <a:ln>
            <a:headEnd w="med" len="med"/>
            <a:tailEnd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임베디드 </a:t>
            </a:r>
            <a:br>
              <a:rPr kumimoji="0" lang="en-US" altLang="ko-KR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sz="28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시스템</a:t>
            </a:r>
            <a:endParaRPr kumimoji="0" lang="ko-KR" altLang="en-US" sz="2800" b="0" i="0" u="none" strike="noStrike" kern="1200" cap="none" spc="0" normalizeH="0" baseline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전자</a:t>
            </a:r>
            <a:r>
              <a:rPr lang="en-US" altLang="ko-KR"/>
              <a:t>/</a:t>
            </a:r>
            <a:r>
              <a:rPr lang="ko-KR" altLang="en-US"/>
              <a:t>가전 기기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임베디드 시스템의 활용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20" b="17900"/>
          <a:stretch>
            <a:fillRect/>
          </a:stretch>
        </p:blipFill>
        <p:spPr>
          <a:xfrm>
            <a:off x="1310816" y="2348880"/>
            <a:ext cx="2962847" cy="1562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4676" y="2348881"/>
            <a:ext cx="2622421" cy="1562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02200" y="4201625"/>
            <a:ext cx="2220483" cy="16646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94064" y="4545075"/>
            <a:ext cx="2919759" cy="13382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06111" y="2348880"/>
            <a:ext cx="2575073" cy="15629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20887" y="58448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에어컨</a:t>
            </a:r>
            <a:endParaRPr lang="ko-KR" altLang="en-US" sz="1400"/>
          </a:p>
        </p:txBody>
      </p:sp>
      <p:sp>
        <p:nvSpPr>
          <p:cNvPr id="11" name="직사각형 10"/>
          <p:cNvSpPr/>
          <p:nvPr/>
        </p:nvSpPr>
        <p:spPr>
          <a:xfrm>
            <a:off x="2292326" y="3911785"/>
            <a:ext cx="999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스마트 </a:t>
            </a:r>
            <a:r>
              <a:rPr lang="en-US" altLang="ko-KR" sz="1400"/>
              <a:t>TV</a:t>
            </a:r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5774249" y="391178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냉장고</a:t>
            </a:r>
            <a:endParaRPr lang="ko-KR" altLang="en-US" sz="1400"/>
          </a:p>
        </p:txBody>
      </p:sp>
      <p:sp>
        <p:nvSpPr>
          <p:cNvPr id="13" name="직사각형 12"/>
          <p:cNvSpPr/>
          <p:nvPr/>
        </p:nvSpPr>
        <p:spPr>
          <a:xfrm>
            <a:off x="9117395" y="391178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AI </a:t>
            </a:r>
            <a:r>
              <a:rPr lang="ko-KR" altLang="en-US" sz="1400"/>
              <a:t>스피커</a:t>
            </a:r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>
          <a:xfrm>
            <a:off x="7039448" y="5844260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가정용 보안 시스템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865" y="1456974"/>
            <a:ext cx="10942003" cy="4719988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의료 기기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임베디드 시스템의 활용</a:t>
            </a:r>
            <a:endParaRPr lang="ko-KR" altLang="en-US"/>
          </a:p>
        </p:txBody>
      </p:sp>
      <p:pic>
        <p:nvPicPr>
          <p:cNvPr id="5" name="Picture 4" descr="Pacemakers | Saint Luke's Health System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95335" y="2642641"/>
            <a:ext cx="3388481" cy="2507476"/>
          </a:xfrm>
          <a:prstGeom prst="rect">
            <a:avLst/>
          </a:prstGeom>
          <a:noFill/>
        </p:spPr>
      </p:pic>
      <p:pic>
        <p:nvPicPr>
          <p:cNvPr id="6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07962" y="2555356"/>
            <a:ext cx="2384582" cy="2682045"/>
          </a:xfrm>
          <a:prstGeom prst="rect">
            <a:avLst/>
          </a:prstGeom>
        </p:spPr>
      </p:pic>
      <p:pic>
        <p:nvPicPr>
          <p:cNvPr id="7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6562" y="2649470"/>
            <a:ext cx="2649682" cy="2493818"/>
          </a:xfrm>
          <a:prstGeom prst="rect">
            <a:avLst/>
          </a:prstGeom>
        </p:spPr>
      </p:pic>
      <p:sp>
        <p:nvSpPr>
          <p:cNvPr id="8" name="직사각형 23"/>
          <p:cNvSpPr/>
          <p:nvPr/>
        </p:nvSpPr>
        <p:spPr>
          <a:xfrm>
            <a:off x="1606356" y="5281463"/>
            <a:ext cx="223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혈압 및 심장 박동 모니터</a:t>
            </a:r>
            <a:endParaRPr lang="ko-KR" altLang="en-US" sz="1400"/>
          </a:p>
        </p:txBody>
      </p:sp>
      <p:sp>
        <p:nvSpPr>
          <p:cNvPr id="9" name="직사각형 24"/>
          <p:cNvSpPr/>
          <p:nvPr/>
        </p:nvSpPr>
        <p:spPr>
          <a:xfrm>
            <a:off x="5717142" y="5281463"/>
            <a:ext cx="1144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심박 조율기</a:t>
            </a:r>
            <a:endParaRPr lang="ko-KR" altLang="en-US" sz="1400"/>
          </a:p>
        </p:txBody>
      </p:sp>
      <p:sp>
        <p:nvSpPr>
          <p:cNvPr id="10" name="직사각형 25"/>
          <p:cNvSpPr/>
          <p:nvPr/>
        </p:nvSpPr>
        <p:spPr>
          <a:xfrm>
            <a:off x="9092849" y="5281463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원격 수술 및 감독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자동차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임베디드 시스템의 활용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9968" y="2262535"/>
            <a:ext cx="3129999" cy="1657312"/>
          </a:xfrm>
          <a:prstGeom prst="rect">
            <a:avLst/>
          </a:prstGeom>
        </p:spPr>
      </p:pic>
      <p:pic>
        <p:nvPicPr>
          <p:cNvPr id="6" name="Picture 2" descr="효성첨단소재 &gt; 사업분야 및 제품 &gt; 에어백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1920" y="4422775"/>
            <a:ext cx="3128140" cy="1587414"/>
          </a:xfrm>
          <a:prstGeom prst="rect">
            <a:avLst/>
          </a:prstGeom>
          <a:noFill/>
        </p:spPr>
      </p:pic>
      <p:pic>
        <p:nvPicPr>
          <p:cNvPr id="7" name="Picture 4" descr="자동으로 와이퍼를 작동시키는 레인센서 : 네이버 포스트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39734" y="2262535"/>
            <a:ext cx="2702298" cy="1621446"/>
          </a:xfrm>
          <a:prstGeom prst="rect">
            <a:avLst/>
          </a:prstGeom>
          <a:noFill/>
        </p:spPr>
      </p:pic>
      <p:pic>
        <p:nvPicPr>
          <p:cNvPr id="8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39734" y="4422775"/>
            <a:ext cx="2702298" cy="1581191"/>
          </a:xfrm>
          <a:prstGeom prst="rect">
            <a:avLst/>
          </a:prstGeom>
        </p:spPr>
      </p:pic>
      <p:sp>
        <p:nvSpPr>
          <p:cNvPr id="9" name="직사각형 14"/>
          <p:cNvSpPr/>
          <p:nvPr/>
        </p:nvSpPr>
        <p:spPr>
          <a:xfrm>
            <a:off x="2586494" y="3919847"/>
            <a:ext cx="2656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ABS(Anti-lock Braking System)</a:t>
            </a:r>
            <a:endParaRPr lang="ko-KR" altLang="en-US" sz="1400"/>
          </a:p>
        </p:txBody>
      </p:sp>
      <p:sp>
        <p:nvSpPr>
          <p:cNvPr id="10" name="직사각형 15"/>
          <p:cNvSpPr/>
          <p:nvPr/>
        </p:nvSpPr>
        <p:spPr>
          <a:xfrm>
            <a:off x="7730334" y="3883586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우적 감지 와이퍼</a:t>
            </a:r>
            <a:endParaRPr lang="ko-KR" altLang="en-US" sz="1400"/>
          </a:p>
        </p:txBody>
      </p:sp>
      <p:sp>
        <p:nvSpPr>
          <p:cNvPr id="11" name="직사각형 16"/>
          <p:cNvSpPr/>
          <p:nvPr/>
        </p:nvSpPr>
        <p:spPr>
          <a:xfrm>
            <a:off x="3342535" y="6001543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에어백 제어</a:t>
            </a:r>
            <a:endParaRPr lang="ko-KR" altLang="en-US" sz="1400"/>
          </a:p>
        </p:txBody>
      </p:sp>
      <p:sp>
        <p:nvSpPr>
          <p:cNvPr id="12" name="직사각형 17"/>
          <p:cNvSpPr/>
          <p:nvPr/>
        </p:nvSpPr>
        <p:spPr>
          <a:xfrm>
            <a:off x="7918452" y="6001542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공기압 센서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군사 및 항공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임베디드 시스템의 활용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6329" y="3034436"/>
            <a:ext cx="3017822" cy="2046140"/>
          </a:xfrm>
          <a:prstGeom prst="rect">
            <a:avLst/>
          </a:prstGeom>
        </p:spPr>
      </p:pic>
      <p:pic>
        <p:nvPicPr>
          <p:cNvPr id="6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79661" y="3018370"/>
            <a:ext cx="3289705" cy="2002457"/>
          </a:xfrm>
          <a:prstGeom prst="rect">
            <a:avLst/>
          </a:prstGeom>
        </p:spPr>
      </p:pic>
      <p:pic>
        <p:nvPicPr>
          <p:cNvPr id="7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635" y="3034436"/>
            <a:ext cx="3208185" cy="1986391"/>
          </a:xfrm>
          <a:prstGeom prst="rect">
            <a:avLst/>
          </a:prstGeom>
        </p:spPr>
      </p:pic>
      <p:sp>
        <p:nvSpPr>
          <p:cNvPr id="8" name="직사각형 13"/>
          <p:cNvSpPr/>
          <p:nvPr/>
        </p:nvSpPr>
        <p:spPr>
          <a:xfrm>
            <a:off x="1853938" y="506543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민간 항공기</a:t>
            </a:r>
            <a:endParaRPr lang="ko-KR" altLang="en-US" sz="1400"/>
          </a:p>
        </p:txBody>
      </p:sp>
      <p:sp>
        <p:nvSpPr>
          <p:cNvPr id="9" name="직사각형 14"/>
          <p:cNvSpPr/>
          <p:nvPr/>
        </p:nvSpPr>
        <p:spPr>
          <a:xfrm>
            <a:off x="5783369" y="5065439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드론</a:t>
            </a:r>
            <a:endParaRPr lang="ko-KR" altLang="en-US" sz="1400"/>
          </a:p>
        </p:txBody>
      </p:sp>
      <p:sp>
        <p:nvSpPr>
          <p:cNvPr id="10" name="직사각형 15"/>
          <p:cNvSpPr/>
          <p:nvPr/>
        </p:nvSpPr>
        <p:spPr>
          <a:xfrm>
            <a:off x="9362876" y="506543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전투기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군사 및 항공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임베디드 시스템의 활용</a:t>
            </a:r>
            <a:endParaRPr lang="ko-KR" altLang="en-US"/>
          </a:p>
        </p:txBody>
      </p:sp>
      <p:pic>
        <p:nvPicPr>
          <p:cNvPr id="5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0617" y="2276872"/>
            <a:ext cx="2205427" cy="1470483"/>
          </a:xfrm>
          <a:prstGeom prst="rect">
            <a:avLst/>
          </a:prstGeom>
        </p:spPr>
      </p:pic>
      <p:pic>
        <p:nvPicPr>
          <p:cNvPr id="6" name="그림 11"/>
          <p:cNvPicPr>
            <a:picLocks noChangeAspect="1"/>
          </p:cNvPicPr>
          <p:nvPr/>
        </p:nvPicPr>
        <p:blipFill rotWithShape="1">
          <a:blip r:embed="rId3"/>
          <a:srcRect l="8560" r="13400"/>
          <a:stretch>
            <a:fillRect/>
          </a:stretch>
        </p:blipFill>
        <p:spPr>
          <a:xfrm>
            <a:off x="3136044" y="2276872"/>
            <a:ext cx="2088232" cy="1470484"/>
          </a:xfrm>
          <a:prstGeom prst="rect">
            <a:avLst/>
          </a:prstGeom>
        </p:spPr>
      </p:pic>
      <p:pic>
        <p:nvPicPr>
          <p:cNvPr id="7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0617" y="4250617"/>
            <a:ext cx="4293660" cy="1694152"/>
          </a:xfrm>
          <a:prstGeom prst="rect">
            <a:avLst/>
          </a:prstGeom>
        </p:spPr>
      </p:pic>
      <p:pic>
        <p:nvPicPr>
          <p:cNvPr id="8" name="그림 13"/>
          <p:cNvPicPr>
            <a:picLocks noChangeAspect="1"/>
          </p:cNvPicPr>
          <p:nvPr/>
        </p:nvPicPr>
        <p:blipFill rotWithShape="1">
          <a:blip r:embed="rId5"/>
          <a:srcRect t="16640" r="3900"/>
          <a:stretch>
            <a:fillRect/>
          </a:stretch>
        </p:blipFill>
        <p:spPr>
          <a:xfrm>
            <a:off x="5624707" y="2276873"/>
            <a:ext cx="5636677" cy="3643640"/>
          </a:xfrm>
          <a:prstGeom prst="rect">
            <a:avLst/>
          </a:prstGeom>
        </p:spPr>
      </p:pic>
      <p:sp>
        <p:nvSpPr>
          <p:cNvPr id="9" name="직사각형 14"/>
          <p:cNvSpPr/>
          <p:nvPr/>
        </p:nvSpPr>
        <p:spPr>
          <a:xfrm>
            <a:off x="2594782" y="373113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표적 확인</a:t>
            </a:r>
            <a:endParaRPr lang="ko-KR" altLang="en-US" sz="1400"/>
          </a:p>
        </p:txBody>
      </p:sp>
      <p:sp>
        <p:nvSpPr>
          <p:cNvPr id="10" name="직사각형 15"/>
          <p:cNvSpPr/>
          <p:nvPr/>
        </p:nvSpPr>
        <p:spPr>
          <a:xfrm>
            <a:off x="2325477" y="5920512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전술 디스플레이</a:t>
            </a:r>
            <a:endParaRPr lang="ko-KR" altLang="en-US" sz="1400"/>
          </a:p>
        </p:txBody>
      </p:sp>
      <p:sp>
        <p:nvSpPr>
          <p:cNvPr id="11" name="직사각형 16"/>
          <p:cNvSpPr/>
          <p:nvPr/>
        </p:nvSpPr>
        <p:spPr>
          <a:xfrm>
            <a:off x="7502918" y="5920512"/>
            <a:ext cx="2060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HUD(Head-Up Display)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라즈베리파이란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영국의 라즈베리 파이 재단에서 개발한 초소형 싱글보드 컴퓨터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가격이 저렴하며 성능이 우수함 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라즈베리파이는 어디에 쓰일까</a:t>
            </a:r>
            <a:r>
              <a:rPr lang="en-US" altLang="ko-KR"/>
              <a:t>?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초기 개발 목적은 학교와 개발도상국에서 컴퓨터 과학의 교육 증진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간단한 프로젝트는 물론 </a:t>
            </a:r>
            <a:r>
              <a:rPr lang="en-US" altLang="ko-KR"/>
              <a:t>IoT </a:t>
            </a:r>
            <a:r>
              <a:rPr lang="ko-KR" altLang="en-US"/>
              <a:t>장비나 하드웨어 자동화 시스템을 개발하는데 사용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라즈베리파이 소개</a:t>
            </a:r>
            <a:endParaRPr lang="ko-KR" altLang="en-US"/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16280" y="1844824"/>
            <a:ext cx="3000971" cy="2194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08FFF47-F7C8-4417-B66B-1876CACD7C6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54460" y="666750"/>
            <a:ext cx="10794130" cy="381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아두이노 </a:t>
            </a:r>
            <a:r>
              <a:rPr lang="en-US" altLang="ko-KR"/>
              <a:t>vs </a:t>
            </a:r>
            <a:r>
              <a:rPr lang="ko-KR" altLang="en-US"/>
              <a:t>라즈베리파이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440" y="2060848"/>
            <a:ext cx="4737149" cy="33758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95103" y="5436747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아두이노 우노 </a:t>
            </a:r>
            <a:r>
              <a:rPr lang="en-US" altLang="ko-KR" sz="1400"/>
              <a:t>R3</a:t>
            </a:r>
            <a:endParaRPr lang="ko-KR" altLang="en-US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040" y="2060848"/>
            <a:ext cx="4968552" cy="33779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86933" y="5436747"/>
            <a:ext cx="1653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라즈베리파이 </a:t>
            </a:r>
            <a:r>
              <a:rPr lang="en-US" altLang="ko-KR" sz="1400"/>
              <a:t>3B+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371</ep:Words>
  <ep:PresentationFormat>와이드스크린(16:9)</ep:PresentationFormat>
  <ep:Paragraphs>97</ep:Paragraphs>
  <ep:Slides>18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23-1학기 임베디드시스템응용 임베디드시스템 및 라즈베리파이 응용 기초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Thanks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2013-06-10T01:40:48.000</dcterms:created>
  <dc:creator>김영호</dc:creator>
  <cp:lastModifiedBy>user</cp:lastModifiedBy>
  <dcterms:modified xsi:type="dcterms:W3CDTF">2023-03-21T05:55:48.731</dcterms:modified>
  <cp:revision>671</cp:revision>
  <dc:title>Rigidle : Aiding 3D Object Rigid Transformation with Device using Handle-bar Metaphor</dc:title>
  <cp:version/>
</cp:coreProperties>
</file>